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932dcdac-a09d-44ce-ba04-a857c8c7861b}">
          <p14:sldIdLst>
            <p14:sldId id="256"/>
            <p14:sldId id="257"/>
            <p14:sldId id="258"/>
          </p14:sldIdLst>
        </p14:section>
        <p14:section name="Recursos" id="{9771ec02-2379-8c87-5fda-4398dde170ba}">
          <p14:sldIdLst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Por dentro" id="{ec9cc329-b4fa-0bdd-465b-b78334a57ee8}">
          <p14:sldIdLst>
            <p14:sldId id="266"/>
          </p14:sldIdLst>
        </p14:section>
        <p14:section name="Encerramento" id="{38192e42-2495-b9db-0d26-ba1ed07dcaa7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Radar θ reúne num só lugar os prazos, os dados e o planejamento de submissão para 35 conferências. É um site estático, gratuito e sem cadastro.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Três dores de quem submete: prazos espalhados em fusos diferentes, dados sobre a venue em fontes distintas, e o planejamento feito à mão.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números saem dos próprios arquivos de dados do site: 35 conferências, 10 áreas, 74 prazos e 110 fontes citadas.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lista, cada conferência mostra o próximo prazo com contagem regressiva, impacto e taxa de aceite. Dá para ordenar, filtrar por área e buscar.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painel junta a contagem até o próximo prazo, os botões de calendário e os indicadores da venue. O exemplo é a ACL 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linha do tempo projeta os marcos da última edição. O plano reverso propõe etapas até o prazo, e o tempo útil desconta fins de semana e feriados.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Taxas de aceite da última edição com números públicos. A IJCAI 2026 foi a mais seletiva, com 13,6%.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taxa de aceite vira a dificuldade b de um modelo de Rasch. É uma leitura lúdica, útil como intuição, não como previsão.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Regras da última edição, logística a partir do Brasil, com visto e fuso, e uma lista de alternativas para depois da notificação.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Checklist e notas ficam salvos no navegador de cada pessoa. O layout se adapta a telas pequenas.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dados ficam em dois arquivos. Corrigir um prazo é editar uma linha e abrir um pull request.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endereço e o QR code levam direto ao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34440"/>
            <a:ext cx="420624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43200"/>
            <a:ext cx="40233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8229600" cy="594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7316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Radar θ de Conferências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ECHO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394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423160"/>
            <a:ext cx="51206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34440"/>
            <a:ext cx="4206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Radar θ de Conferências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4320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Prazos ao vivo, dados verificados e planejamento de submissão para 35 conferências de pesquisa</a:t>
            </a:r>
            <a:endParaRPr lang="en-US" sz="1600" dirty="0"/>
          </a:p>
        </p:txBody>
      </p:sp>
      <p:sp>
        <p:nvSpPr>
          <p:cNvPr id="4" name="endereço"/>
          <p:cNvSpPr txBox="1"/>
          <p:nvPr/>
        </p:nvSpPr>
        <p:spPr>
          <a:xfrm>
            <a:off x="548640" y="41605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manuelfjr.github.io/radar-conferencias</a:t>
            </a:r>
            <a:endParaRPr lang="en-US" sz="1200" dirty="0"/>
          </a:p>
        </p:txBody>
      </p:sp>
      <p:sp>
        <p:nvSpPr>
          <p:cNvPr id="5" name="Página inicial do Radar moldura"/>
          <p:cNvSpPr/>
          <p:nvPr/>
        </p:nvSpPr>
        <p:spPr>
          <a:xfrm>
            <a:off x="4983480" y="822960"/>
            <a:ext cx="3840480" cy="2743772"/>
          </a:xfrm>
          <a:prstGeom prst="roundRect">
            <a:avLst>
              <a:gd name="adj" fmla="val 2666"/>
            </a:avLst>
          </a:prstGeom>
          <a:solidFill>
            <a:srgbClr val="0E121A"/>
          </a:solidFill>
          <a:ln w="9525">
            <a:solidFill>
              <a:srgbClr val="262E3D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</p:sp>
      <p:pic>
        <p:nvPicPr>
          <p:cNvPr id="6" name="Página inicial do Radar" descr="Página inicial do Rad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6632" y="896112"/>
            <a:ext cx="3694176" cy="25974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Submeter exige juntar informação espalhada</a:t>
            </a:r>
            <a:endParaRPr lang="en-US" sz="2800" dirty="0"/>
          </a:p>
        </p:txBody>
      </p:sp>
      <p:sp>
        <p:nvSpPr>
          <p:cNvPr id="3" name="cartão 1"/>
          <p:cNvSpPr/>
          <p:nvPr/>
        </p:nvSpPr>
        <p:spPr>
          <a:xfrm>
            <a:off x="457200" y="1234440"/>
            <a:ext cx="2596896" cy="2971800"/>
          </a:xfrm>
          <a:prstGeom prst="roundRect">
            <a:avLst>
              <a:gd name="adj" fmla="val 3521"/>
            </a:avLst>
          </a:prstGeom>
          <a:solidFill>
            <a:schemeClr val="bg1"/>
          </a:solidFill>
          <a:ln w="9525">
            <a:solidFill>
              <a:srgbClr val="DDE2EA"/>
            </a:solidFill>
            <a:prstDash val="solid"/>
          </a:ln>
        </p:spPr>
      </p:sp>
      <p:sp>
        <p:nvSpPr>
          <p:cNvPr id="4" name="cartão 1 ícone fundo"/>
          <p:cNvSpPr/>
          <p:nvPr/>
        </p:nvSpPr>
        <p:spPr>
          <a:xfrm>
            <a:off x="731520" y="152704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cartão 1 ícone" descr="Prazos espalhad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664208"/>
            <a:ext cx="292608" cy="292608"/>
          </a:xfrm>
          <a:prstGeom prst="rect">
            <a:avLst/>
          </a:prstGeom>
        </p:spPr>
      </p:pic>
      <p:sp>
        <p:nvSpPr>
          <p:cNvPr id="6" name="cartão 1 título"/>
          <p:cNvSpPr txBox="1"/>
          <p:nvPr/>
        </p:nvSpPr>
        <p:spPr>
          <a:xfrm>
            <a:off x="731520" y="225856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</a:rPr>
              <a:t>Prazos espalhados</a:t>
            </a:r>
            <a:endParaRPr lang="en-US" sz="1550" dirty="0"/>
          </a:p>
        </p:txBody>
      </p:sp>
      <p:sp>
        <p:nvSpPr>
          <p:cNvPr id="7" name="cartão 1 texto"/>
          <p:cNvSpPr txBox="1"/>
          <p:nvPr/>
        </p:nvSpPr>
        <p:spPr>
          <a:xfrm>
            <a:off x="731520" y="2679192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accent6"/>
                </a:solidFill>
              </a:rPr>
              <a:t>Cada CFP vive num site diferente, com abstract, artigo e suplementar em datas e fusos próprios, quase sempre AoE.</a:t>
            </a:r>
            <a:endParaRPr lang="en-US" sz="1250" dirty="0"/>
          </a:p>
        </p:txBody>
      </p:sp>
      <p:sp>
        <p:nvSpPr>
          <p:cNvPr id="8" name="cartão 2"/>
          <p:cNvSpPr/>
          <p:nvPr/>
        </p:nvSpPr>
        <p:spPr>
          <a:xfrm>
            <a:off x="3273552" y="1234440"/>
            <a:ext cx="2596896" cy="2971800"/>
          </a:xfrm>
          <a:prstGeom prst="roundRect">
            <a:avLst>
              <a:gd name="adj" fmla="val 3521"/>
            </a:avLst>
          </a:prstGeom>
          <a:solidFill>
            <a:schemeClr val="bg1"/>
          </a:solidFill>
          <a:ln w="9525">
            <a:solidFill>
              <a:srgbClr val="DDE2EA"/>
            </a:solidFill>
            <a:prstDash val="solid"/>
          </a:ln>
        </p:spPr>
      </p:sp>
      <p:sp>
        <p:nvSpPr>
          <p:cNvPr id="9" name="cartão 2 ícone fundo"/>
          <p:cNvSpPr/>
          <p:nvPr/>
        </p:nvSpPr>
        <p:spPr>
          <a:xfrm>
            <a:off x="3547872" y="152704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cartão 2 ícone" descr="Dados fragmentado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032" y="1664208"/>
            <a:ext cx="292608" cy="292608"/>
          </a:xfrm>
          <a:prstGeom prst="rect">
            <a:avLst/>
          </a:prstGeom>
        </p:spPr>
      </p:pic>
      <p:sp>
        <p:nvSpPr>
          <p:cNvPr id="11" name="cartão 2 título"/>
          <p:cNvSpPr txBox="1"/>
          <p:nvPr/>
        </p:nvSpPr>
        <p:spPr>
          <a:xfrm>
            <a:off x="3547872" y="225856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</a:rPr>
              <a:t>Dados fragmentados</a:t>
            </a:r>
            <a:endParaRPr lang="en-US" sz="1550" dirty="0"/>
          </a:p>
        </p:txBody>
      </p:sp>
      <p:sp>
        <p:nvSpPr>
          <p:cNvPr id="12" name="cartão 2 texto"/>
          <p:cNvSpPr txBox="1"/>
          <p:nvPr/>
        </p:nvSpPr>
        <p:spPr>
          <a:xfrm>
            <a:off x="3547872" y="2679192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accent6"/>
                </a:solidFill>
              </a:rPr>
              <a:t>Taxa de aceite, h5-index, CORE, trilhas e regras de página estão em fontes distintas e mudam a cada edição.</a:t>
            </a:r>
            <a:endParaRPr lang="en-US" sz="1250" dirty="0"/>
          </a:p>
        </p:txBody>
      </p:sp>
      <p:sp>
        <p:nvSpPr>
          <p:cNvPr id="13" name="cartão 3"/>
          <p:cNvSpPr/>
          <p:nvPr/>
        </p:nvSpPr>
        <p:spPr>
          <a:xfrm>
            <a:off x="6089904" y="1234440"/>
            <a:ext cx="2596896" cy="2971800"/>
          </a:xfrm>
          <a:prstGeom prst="roundRect">
            <a:avLst>
              <a:gd name="adj" fmla="val 3521"/>
            </a:avLst>
          </a:prstGeom>
          <a:solidFill>
            <a:schemeClr val="bg1"/>
          </a:solidFill>
          <a:ln w="9525">
            <a:solidFill>
              <a:srgbClr val="DDE2EA"/>
            </a:solidFill>
            <a:prstDash val="solid"/>
          </a:ln>
        </p:spPr>
      </p:sp>
      <p:sp>
        <p:nvSpPr>
          <p:cNvPr id="14" name="cartão 3 ícone fundo"/>
          <p:cNvSpPr/>
          <p:nvPr/>
        </p:nvSpPr>
        <p:spPr>
          <a:xfrm>
            <a:off x="6364224" y="152704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cartão 3 ícone" descr="Planejamento manual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384" y="1664208"/>
            <a:ext cx="292608" cy="292608"/>
          </a:xfrm>
          <a:prstGeom prst="rect">
            <a:avLst/>
          </a:prstGeom>
        </p:spPr>
      </p:pic>
      <p:sp>
        <p:nvSpPr>
          <p:cNvPr id="16" name="cartão 3 título"/>
          <p:cNvSpPr txBox="1"/>
          <p:nvPr/>
        </p:nvSpPr>
        <p:spPr>
          <a:xfrm>
            <a:off x="6364224" y="225856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</a:rPr>
              <a:t>Planejamento manual</a:t>
            </a:r>
            <a:endParaRPr lang="en-US" sz="1550" dirty="0"/>
          </a:p>
        </p:txBody>
      </p:sp>
      <p:sp>
        <p:nvSpPr>
          <p:cNvPr id="17" name="cartão 3 texto"/>
          <p:cNvSpPr txBox="1"/>
          <p:nvPr/>
        </p:nvSpPr>
        <p:spPr>
          <a:xfrm>
            <a:off x="6364224" y="2679192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accent6"/>
                </a:solidFill>
              </a:rPr>
              <a:t>Contar dias úteis, prever rebuttal e notificação e achar um plano B depois de uma rejeição ainda é feito à mão.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Um radar, todas as venues</a:t>
            </a:r>
            <a:endParaRPr lang="en-US" sz="2800" dirty="0"/>
          </a:p>
        </p:txBody>
      </p:sp>
      <p:sp>
        <p:nvSpPr>
          <p:cNvPr id="3" name="número 1"/>
          <p:cNvSpPr txBox="1"/>
          <p:nvPr/>
        </p:nvSpPr>
        <p:spPr>
          <a:xfrm>
            <a:off x="457200" y="132588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35</a:t>
            </a:r>
            <a:endParaRPr lang="en-US" sz="6000" dirty="0"/>
          </a:p>
        </p:txBody>
      </p:sp>
      <p:sp>
        <p:nvSpPr>
          <p:cNvPr id="4" name="rótulo 1"/>
          <p:cNvSpPr txBox="1"/>
          <p:nvPr/>
        </p:nvSpPr>
        <p:spPr>
          <a:xfrm>
            <a:off x="457200" y="22860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conferências</a:t>
            </a:r>
            <a:endParaRPr lang="en-US" sz="1600" dirty="0"/>
          </a:p>
        </p:txBody>
      </p:sp>
      <p:sp>
        <p:nvSpPr>
          <p:cNvPr id="5" name="detalhe 1"/>
          <p:cNvSpPr txBox="1"/>
          <p:nvPr/>
        </p:nvSpPr>
        <p:spPr>
          <a:xfrm>
            <a:off x="457200" y="2670048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de ML, IA, NLP, visão, dados, fala, IHC, robótica e psicometria</a:t>
            </a:r>
            <a:endParaRPr lang="en-US" sz="1150" dirty="0"/>
          </a:p>
        </p:txBody>
      </p:sp>
      <p:sp>
        <p:nvSpPr>
          <p:cNvPr id="6" name="número 2"/>
          <p:cNvSpPr txBox="1"/>
          <p:nvPr/>
        </p:nvSpPr>
        <p:spPr>
          <a:xfrm>
            <a:off x="2560320" y="132588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10</a:t>
            </a:r>
            <a:endParaRPr lang="en-US" sz="6000" dirty="0"/>
          </a:p>
        </p:txBody>
      </p:sp>
      <p:sp>
        <p:nvSpPr>
          <p:cNvPr id="7" name="rótulo 2"/>
          <p:cNvSpPr txBox="1"/>
          <p:nvPr/>
        </p:nvSpPr>
        <p:spPr>
          <a:xfrm>
            <a:off x="2560320" y="22860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áreas</a:t>
            </a:r>
            <a:endParaRPr lang="en-US" sz="1600" dirty="0"/>
          </a:p>
        </p:txBody>
      </p:sp>
      <p:sp>
        <p:nvSpPr>
          <p:cNvPr id="8" name="detalhe 2"/>
          <p:cNvSpPr txBox="1"/>
          <p:nvPr/>
        </p:nvSpPr>
        <p:spPr>
          <a:xfrm>
            <a:off x="2560320" y="2670048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com filtro, busca por nome e contagem por área</a:t>
            </a:r>
            <a:endParaRPr lang="en-US" sz="1150" dirty="0"/>
          </a:p>
        </p:txBody>
      </p:sp>
      <p:sp>
        <p:nvSpPr>
          <p:cNvPr id="9" name="número 3"/>
          <p:cNvSpPr txBox="1"/>
          <p:nvPr/>
        </p:nvSpPr>
        <p:spPr>
          <a:xfrm>
            <a:off x="4663440" y="132588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74</a:t>
            </a:r>
            <a:endParaRPr lang="en-US" sz="6000" dirty="0"/>
          </a:p>
        </p:txBody>
      </p:sp>
      <p:sp>
        <p:nvSpPr>
          <p:cNvPr id="10" name="rótulo 3"/>
          <p:cNvSpPr txBox="1"/>
          <p:nvPr/>
        </p:nvSpPr>
        <p:spPr>
          <a:xfrm>
            <a:off x="4663440" y="22860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prazos</a:t>
            </a:r>
            <a:endParaRPr lang="en-US" sz="1600" dirty="0"/>
          </a:p>
        </p:txBody>
      </p:sp>
      <p:sp>
        <p:nvSpPr>
          <p:cNvPr id="11" name="detalhe 3"/>
          <p:cNvSpPr txBox="1"/>
          <p:nvPr/>
        </p:nvSpPr>
        <p:spPr>
          <a:xfrm>
            <a:off x="4663440" y="2670048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monitorados ao vivo, marcados como oficial, preliminar ou estimado</a:t>
            </a:r>
            <a:endParaRPr lang="en-US" sz="1150" dirty="0"/>
          </a:p>
        </p:txBody>
      </p:sp>
      <p:sp>
        <p:nvSpPr>
          <p:cNvPr id="12" name="número 4"/>
          <p:cNvSpPr txBox="1"/>
          <p:nvPr/>
        </p:nvSpPr>
        <p:spPr>
          <a:xfrm>
            <a:off x="6766560" y="132588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110</a:t>
            </a:r>
            <a:endParaRPr lang="en-US" sz="6000" dirty="0"/>
          </a:p>
        </p:txBody>
      </p:sp>
      <p:sp>
        <p:nvSpPr>
          <p:cNvPr id="13" name="rótulo 4"/>
          <p:cNvSpPr txBox="1"/>
          <p:nvPr/>
        </p:nvSpPr>
        <p:spPr>
          <a:xfrm>
            <a:off x="6766560" y="22860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fontes citadas</a:t>
            </a:r>
            <a:endParaRPr lang="en-US" sz="1600" dirty="0"/>
          </a:p>
        </p:txBody>
      </p:sp>
      <p:sp>
        <p:nvSpPr>
          <p:cNvPr id="14" name="detalhe 4"/>
          <p:cNvSpPr txBox="1"/>
          <p:nvPr/>
        </p:nvSpPr>
        <p:spPr>
          <a:xfrm>
            <a:off x="6766560" y="2670048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CFPs oficiais, ACL Anthology, CORE, Google Scholar e agregadores</a:t>
            </a:r>
            <a:endParaRPr lang="en-US" sz="1150" dirty="0"/>
          </a:p>
        </p:txBody>
      </p:sp>
      <p:sp>
        <p:nvSpPr>
          <p:cNvPr id="15" name="faixa de destaque"/>
          <p:cNvSpPr/>
          <p:nvPr/>
        </p:nvSpPr>
        <p:spPr>
          <a:xfrm>
            <a:off x="457200" y="3840480"/>
            <a:ext cx="8229600" cy="621792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9525">
            <a:solidFill>
              <a:srgbClr val="DDE2EA"/>
            </a:solidFill>
            <a:prstDash val="solid"/>
          </a:ln>
        </p:spPr>
      </p:sp>
      <p:sp>
        <p:nvSpPr>
          <p:cNvPr id="16" name="frase de destaque"/>
          <p:cNvSpPr txBox="1"/>
          <p:nvPr/>
        </p:nvSpPr>
        <p:spPr>
          <a:xfrm>
            <a:off x="685800" y="3840480"/>
            <a:ext cx="7772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Site estático, aberto e sem cadastro. </a:t>
            </a:r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Funciona no celular e publica direto no GitHub Pages.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A lista: o próximo passo de cada venue num relance</a:t>
            </a:r>
            <a:endParaRPr lang="en-US" sz="2800" dirty="0"/>
          </a:p>
        </p:txBody>
      </p:sp>
      <p:sp>
        <p:nvSpPr>
          <p:cNvPr id="3" name="Linhas da lista de conferências moldura"/>
          <p:cNvSpPr/>
          <p:nvPr/>
        </p:nvSpPr>
        <p:spPr>
          <a:xfrm>
            <a:off x="457200" y="1143000"/>
            <a:ext cx="4846320" cy="2500920"/>
          </a:xfrm>
          <a:prstGeom prst="roundRect">
            <a:avLst>
              <a:gd name="adj" fmla="val 2925"/>
            </a:avLst>
          </a:prstGeom>
          <a:solidFill>
            <a:srgbClr val="0E121A"/>
          </a:solidFill>
          <a:ln w="9525">
            <a:solidFill>
              <a:srgbClr val="262E3D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</p:sp>
      <p:pic>
        <p:nvPicPr>
          <p:cNvPr id="4" name="Linhas da lista de conferências" descr="Linhas da lista de conferência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" y="1216152"/>
            <a:ext cx="4700016" cy="2354616"/>
          </a:xfrm>
          <a:prstGeom prst="rect">
            <a:avLst/>
          </a:prstGeom>
        </p:spPr>
      </p:pic>
      <p:sp>
        <p:nvSpPr>
          <p:cNvPr id="5" name="ícone 1 fundo"/>
          <p:cNvSpPr/>
          <p:nvPr/>
        </p:nvSpPr>
        <p:spPr>
          <a:xfrm>
            <a:off x="5623560" y="123444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ícone 1" descr="Contagem regressiva ao viv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44" y="1335024"/>
            <a:ext cx="219456" cy="219456"/>
          </a:xfrm>
          <a:prstGeom prst="rect">
            <a:avLst/>
          </a:prstGeom>
        </p:spPr>
      </p:pic>
      <p:sp>
        <p:nvSpPr>
          <p:cNvPr id="7" name="item 1"/>
          <p:cNvSpPr txBox="1"/>
          <p:nvPr/>
        </p:nvSpPr>
        <p:spPr>
          <a:xfrm>
            <a:off x="6190488" y="1197864"/>
            <a:ext cx="2496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Contagem regressiva ao vivo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Hora local e AoE lado a lado</a:t>
            </a:r>
            <a:endParaRPr lang="en-US" sz="1400" dirty="0"/>
          </a:p>
        </p:txBody>
      </p:sp>
      <p:sp>
        <p:nvSpPr>
          <p:cNvPr id="8" name="ícone 2 fundo"/>
          <p:cNvSpPr/>
          <p:nvPr/>
        </p:nvSpPr>
        <p:spPr>
          <a:xfrm>
            <a:off x="5623560" y="2020824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ícone 2" descr="Três ordenaçõe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44" y="2121408"/>
            <a:ext cx="219456" cy="219456"/>
          </a:xfrm>
          <a:prstGeom prst="rect">
            <a:avLst/>
          </a:prstGeom>
        </p:spPr>
      </p:pic>
      <p:sp>
        <p:nvSpPr>
          <p:cNvPr id="10" name="item 2"/>
          <p:cNvSpPr txBox="1"/>
          <p:nvPr/>
        </p:nvSpPr>
        <p:spPr>
          <a:xfrm>
            <a:off x="6190488" y="1984248"/>
            <a:ext cx="2496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Três ordenações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Impacto, seletividade (taxa de aceite) ou prazo</a:t>
            </a:r>
            <a:endParaRPr lang="en-US" sz="1400" dirty="0"/>
          </a:p>
        </p:txBody>
      </p:sp>
      <p:sp>
        <p:nvSpPr>
          <p:cNvPr id="11" name="ícone 3 fundo"/>
          <p:cNvSpPr/>
          <p:nvPr/>
        </p:nvSpPr>
        <p:spPr>
          <a:xfrm>
            <a:off x="5623560" y="280720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ícone 3" descr="Filtro por área e busc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144" y="2907792"/>
            <a:ext cx="219456" cy="219456"/>
          </a:xfrm>
          <a:prstGeom prst="rect">
            <a:avLst/>
          </a:prstGeom>
        </p:spPr>
      </p:pic>
      <p:sp>
        <p:nvSpPr>
          <p:cNvPr id="13" name="item 3"/>
          <p:cNvSpPr txBox="1"/>
          <p:nvPr/>
        </p:nvSpPr>
        <p:spPr>
          <a:xfrm>
            <a:off x="6190488" y="2770632"/>
            <a:ext cx="2496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Filtro por área e busca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Sigla, nome ou cidade, sem acentos</a:t>
            </a:r>
            <a:endParaRPr lang="en-US" sz="1400" dirty="0"/>
          </a:p>
        </p:txBody>
      </p:sp>
      <p:sp>
        <p:nvSpPr>
          <p:cNvPr id="14" name="ícone 4 fundo"/>
          <p:cNvSpPr/>
          <p:nvPr/>
        </p:nvSpPr>
        <p:spPr>
          <a:xfrm>
            <a:off x="5623560" y="359359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ícone 4" descr="Um clique abre o painel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144" y="3694176"/>
            <a:ext cx="219456" cy="219456"/>
          </a:xfrm>
          <a:prstGeom prst="rect">
            <a:avLst/>
          </a:prstGeom>
        </p:spPr>
      </p:pic>
      <p:sp>
        <p:nvSpPr>
          <p:cNvPr id="16" name="item 4"/>
          <p:cNvSpPr txBox="1"/>
          <p:nvPr/>
        </p:nvSpPr>
        <p:spPr>
          <a:xfrm>
            <a:off x="6190488" y="3557016"/>
            <a:ext cx="2496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Um clique abre o painel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Cada venue tem endereço próprio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O painel de cada conferência</a:t>
            </a:r>
            <a:endParaRPr lang="en-US" sz="2800" dirty="0"/>
          </a:p>
        </p:txBody>
      </p:sp>
      <p:sp>
        <p:nvSpPr>
          <p:cNvPr id="3" name="Topo do painel da ACL 2027 moldura"/>
          <p:cNvSpPr/>
          <p:nvPr/>
        </p:nvSpPr>
        <p:spPr>
          <a:xfrm>
            <a:off x="657730" y="1051560"/>
            <a:ext cx="7828541" cy="3154680"/>
          </a:xfrm>
          <a:prstGeom prst="roundRect">
            <a:avLst>
              <a:gd name="adj" fmla="val 2319"/>
            </a:avLst>
          </a:prstGeom>
          <a:solidFill>
            <a:srgbClr val="0E121A"/>
          </a:solidFill>
          <a:ln w="9525">
            <a:solidFill>
              <a:srgbClr val="262E3D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</p:sp>
      <p:pic>
        <p:nvPicPr>
          <p:cNvPr id="4" name="Topo do painel da ACL 2027" descr="Topo do painel da ACL 202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882" y="1124712"/>
            <a:ext cx="7682237" cy="3008376"/>
          </a:xfrm>
          <a:prstGeom prst="rect">
            <a:avLst/>
          </a:prstGeom>
        </p:spPr>
      </p:pic>
      <p:sp>
        <p:nvSpPr>
          <p:cNvPr id="5" name="legenda do painel"/>
          <p:cNvSpPr txBox="1"/>
          <p:nvPr/>
        </p:nvSpPr>
        <p:spPr>
          <a:xfrm>
            <a:off x="457200" y="4334256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Contagem, CFP, .ics e Google Agenda</a:t>
            </a:r>
            <a:pPr indent="0" marL="0">
              <a:buNone/>
            </a:pPr>
            <a:r>
              <a:rPr lang="en-US" sz="1250" dirty="0">
                <a:solidFill>
                  <a:schemeClr val="accent6"/>
                </a:solidFill>
              </a:rPr>
              <a:t>  ·  taxa de aceite, submissões, h5-index, CORE e CCF, com variação sobre a edição anterior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Do ciclo inteiro ao plano de trabalho</a:t>
            </a:r>
            <a:endParaRPr lang="en-US" sz="2800" dirty="0"/>
          </a:p>
        </p:txBody>
      </p:sp>
      <p:sp>
        <p:nvSpPr>
          <p:cNvPr id="3" name="Plano reverso e tempo útil moldura"/>
          <p:cNvSpPr/>
          <p:nvPr/>
        </p:nvSpPr>
        <p:spPr>
          <a:xfrm>
            <a:off x="457200" y="1143000"/>
            <a:ext cx="5120640" cy="2584704"/>
          </a:xfrm>
          <a:prstGeom prst="roundRect">
            <a:avLst>
              <a:gd name="adj" fmla="val 2830"/>
            </a:avLst>
          </a:prstGeom>
          <a:solidFill>
            <a:srgbClr val="0E121A"/>
          </a:solidFill>
          <a:ln w="9525">
            <a:solidFill>
              <a:srgbClr val="262E3D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</p:sp>
      <p:pic>
        <p:nvPicPr>
          <p:cNvPr id="4" name="Plano reverso e tempo útil" descr="Plano reverso e tempo úti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" y="1216152"/>
            <a:ext cx="4974336" cy="2438400"/>
          </a:xfrm>
          <a:prstGeom prst="rect">
            <a:avLst/>
          </a:prstGeom>
        </p:spPr>
      </p:pic>
      <p:sp>
        <p:nvSpPr>
          <p:cNvPr id="5" name="ícone 1 fundo"/>
          <p:cNvSpPr/>
          <p:nvPr/>
        </p:nvSpPr>
        <p:spPr>
          <a:xfrm>
            <a:off x="5897880" y="128016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ícone 1" descr="Linha do tempo do cicl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8464" y="1380744"/>
            <a:ext cx="219456" cy="219456"/>
          </a:xfrm>
          <a:prstGeom prst="rect">
            <a:avLst/>
          </a:prstGeom>
        </p:spPr>
      </p:pic>
      <p:sp>
        <p:nvSpPr>
          <p:cNvPr id="7" name="item 1"/>
          <p:cNvSpPr txBox="1"/>
          <p:nvPr/>
        </p:nvSpPr>
        <p:spPr>
          <a:xfrm>
            <a:off x="6464808" y="1243584"/>
            <a:ext cx="22219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Linha do tempo do ciclo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Prazos oficiais e marcos projetados: rebuttal, notificação, camera-ready</a:t>
            </a:r>
            <a:endParaRPr lang="en-US" sz="1400" dirty="0"/>
          </a:p>
        </p:txBody>
      </p:sp>
      <p:sp>
        <p:nvSpPr>
          <p:cNvPr id="8" name="ícone 2 fundo"/>
          <p:cNvSpPr/>
          <p:nvPr/>
        </p:nvSpPr>
        <p:spPr>
          <a:xfrm>
            <a:off x="5897880" y="22677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ícone 2" descr="Plano revers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464" y="2368296"/>
            <a:ext cx="219456" cy="219456"/>
          </a:xfrm>
          <a:prstGeom prst="rect">
            <a:avLst/>
          </a:prstGeom>
        </p:spPr>
      </p:pic>
      <p:sp>
        <p:nvSpPr>
          <p:cNvPr id="10" name="item 2"/>
          <p:cNvSpPr txBox="1"/>
          <p:nvPr/>
        </p:nvSpPr>
        <p:spPr>
          <a:xfrm>
            <a:off x="6464808" y="2231136"/>
            <a:ext cx="22219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Plano reverso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Escopo, resultados, rascunho, revisão interna e formato, contados do prazo</a:t>
            </a:r>
            <a:endParaRPr lang="en-US" sz="1400" dirty="0"/>
          </a:p>
        </p:txBody>
      </p:sp>
      <p:sp>
        <p:nvSpPr>
          <p:cNvPr id="11" name="ícone 3 fundo"/>
          <p:cNvSpPr/>
          <p:nvPr/>
        </p:nvSpPr>
        <p:spPr>
          <a:xfrm>
            <a:off x="5897880" y="3255264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ícone 3" descr="Tempo útil de verdad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8464" y="3355848"/>
            <a:ext cx="219456" cy="219456"/>
          </a:xfrm>
          <a:prstGeom prst="rect">
            <a:avLst/>
          </a:prstGeom>
        </p:spPr>
      </p:pic>
      <p:sp>
        <p:nvSpPr>
          <p:cNvPr id="13" name="item 3"/>
          <p:cNvSpPr txBox="1"/>
          <p:nvPr/>
        </p:nvSpPr>
        <p:spPr>
          <a:xfrm>
            <a:off x="6464808" y="3218688"/>
            <a:ext cx="22219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Tempo útil de verdade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Dias úteis sem fins de semana nem feriados nacionais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Quão disputada é cada venue</a:t>
            </a:r>
            <a:endParaRPr lang="en-US" sz="2800" dirty="0"/>
          </a:p>
        </p:txBody>
      </p:sp>
      <p:sp>
        <p:nvSpPr>
          <p:cNvPr id="3" name="título do gráfico"/>
          <p:cNvSpPr txBox="1"/>
          <p:nvPr/>
        </p:nvSpPr>
        <p:spPr>
          <a:xfrm>
            <a:off x="457200" y="105156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As 10 mais seletivas do radar (taxa de aceite da última edição)</a:t>
            </a:r>
            <a:endParaRPr lang="en-US" sz="1200" dirty="0"/>
          </a:p>
        </p:txBody>
      </p:sp>
      <p:sp>
        <p:nvSpPr>
          <p:cNvPr id="4" name="rótulo IJCAI"/>
          <p:cNvSpPr txBox="1"/>
          <p:nvPr/>
        </p:nvSpPr>
        <p:spPr>
          <a:xfrm>
            <a:off x="457200" y="1463040"/>
            <a:ext cx="11430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IJCAI</a:t>
            </a:r>
            <a:endParaRPr lang="en-US" sz="1100" dirty="0"/>
          </a:p>
        </p:txBody>
      </p:sp>
      <p:sp>
        <p:nvSpPr>
          <p:cNvPr id="5" name="barra IJCAI"/>
          <p:cNvSpPr/>
          <p:nvPr/>
        </p:nvSpPr>
        <p:spPr>
          <a:xfrm>
            <a:off x="1691640" y="1490472"/>
            <a:ext cx="1765889" cy="196596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6" name="valor IJCAI"/>
          <p:cNvSpPr txBox="1"/>
          <p:nvPr/>
        </p:nvSpPr>
        <p:spPr>
          <a:xfrm>
            <a:off x="3530681" y="1463040"/>
            <a:ext cx="64008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13,6%</a:t>
            </a:r>
            <a:endParaRPr lang="en-US" sz="1050" dirty="0"/>
          </a:p>
        </p:txBody>
      </p:sp>
      <p:sp>
        <p:nvSpPr>
          <p:cNvPr id="7" name="rótulo WSDM"/>
          <p:cNvSpPr txBox="1"/>
          <p:nvPr/>
        </p:nvSpPr>
        <p:spPr>
          <a:xfrm>
            <a:off x="457200" y="1778508"/>
            <a:ext cx="11430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WSDM</a:t>
            </a:r>
            <a:endParaRPr lang="en-US" sz="1100" dirty="0"/>
          </a:p>
        </p:txBody>
      </p:sp>
      <p:sp>
        <p:nvSpPr>
          <p:cNvPr id="8" name="barra WSDM"/>
          <p:cNvSpPr/>
          <p:nvPr/>
        </p:nvSpPr>
        <p:spPr>
          <a:xfrm>
            <a:off x="1691640" y="1805940"/>
            <a:ext cx="2116470" cy="196596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valor WSDM"/>
          <p:cNvSpPr txBox="1"/>
          <p:nvPr/>
        </p:nvSpPr>
        <p:spPr>
          <a:xfrm>
            <a:off x="3881262" y="1778508"/>
            <a:ext cx="64008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16,3%</a:t>
            </a:r>
            <a:endParaRPr lang="en-US" sz="1050" dirty="0"/>
          </a:p>
        </p:txBody>
      </p:sp>
      <p:sp>
        <p:nvSpPr>
          <p:cNvPr id="10" name="rótulo AAAI"/>
          <p:cNvSpPr txBox="1"/>
          <p:nvPr/>
        </p:nvSpPr>
        <p:spPr>
          <a:xfrm>
            <a:off x="457200" y="2093976"/>
            <a:ext cx="11430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AAAI</a:t>
            </a:r>
            <a:endParaRPr lang="en-US" sz="1100" dirty="0"/>
          </a:p>
        </p:txBody>
      </p:sp>
      <p:sp>
        <p:nvSpPr>
          <p:cNvPr id="11" name="barra AAAI"/>
          <p:cNvSpPr/>
          <p:nvPr/>
        </p:nvSpPr>
        <p:spPr>
          <a:xfrm>
            <a:off x="1691640" y="2121408"/>
            <a:ext cx="2285268" cy="196596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2" name="valor AAAI"/>
          <p:cNvSpPr txBox="1"/>
          <p:nvPr/>
        </p:nvSpPr>
        <p:spPr>
          <a:xfrm>
            <a:off x="4050060" y="2093976"/>
            <a:ext cx="64008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17,6%</a:t>
            </a:r>
            <a:endParaRPr lang="en-US" sz="1050" dirty="0"/>
          </a:p>
        </p:txBody>
      </p:sp>
      <p:sp>
        <p:nvSpPr>
          <p:cNvPr id="13" name="rótulo RecSys"/>
          <p:cNvSpPr txBox="1"/>
          <p:nvPr/>
        </p:nvSpPr>
        <p:spPr>
          <a:xfrm>
            <a:off x="457200" y="2409444"/>
            <a:ext cx="11430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RecSys</a:t>
            </a:r>
            <a:endParaRPr lang="en-US" sz="1100" dirty="0"/>
          </a:p>
        </p:txBody>
      </p:sp>
      <p:sp>
        <p:nvSpPr>
          <p:cNvPr id="14" name="barra RecSys"/>
          <p:cNvSpPr/>
          <p:nvPr/>
        </p:nvSpPr>
        <p:spPr>
          <a:xfrm>
            <a:off x="1691640" y="2436876"/>
            <a:ext cx="2337206" cy="196596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5" name="valor RecSys"/>
          <p:cNvSpPr txBox="1"/>
          <p:nvPr/>
        </p:nvSpPr>
        <p:spPr>
          <a:xfrm>
            <a:off x="4101998" y="2409444"/>
            <a:ext cx="64008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18,0%</a:t>
            </a:r>
            <a:endParaRPr lang="en-US" sz="1050" dirty="0"/>
          </a:p>
        </p:txBody>
      </p:sp>
      <p:sp>
        <p:nvSpPr>
          <p:cNvPr id="16" name="rótulo SIGIR"/>
          <p:cNvSpPr txBox="1"/>
          <p:nvPr/>
        </p:nvSpPr>
        <p:spPr>
          <a:xfrm>
            <a:off x="457200" y="2724912"/>
            <a:ext cx="11430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SIGIR</a:t>
            </a:r>
            <a:endParaRPr lang="en-US" sz="1100" dirty="0"/>
          </a:p>
        </p:txBody>
      </p:sp>
      <p:sp>
        <p:nvSpPr>
          <p:cNvPr id="17" name="barra SIGIR"/>
          <p:cNvSpPr/>
          <p:nvPr/>
        </p:nvSpPr>
        <p:spPr>
          <a:xfrm>
            <a:off x="1691640" y="2752344"/>
            <a:ext cx="2389144" cy="196596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8" name="valor SIGIR"/>
          <p:cNvSpPr txBox="1"/>
          <p:nvPr/>
        </p:nvSpPr>
        <p:spPr>
          <a:xfrm>
            <a:off x="4153936" y="2724912"/>
            <a:ext cx="64008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18,4%</a:t>
            </a:r>
            <a:endParaRPr lang="en-US" sz="1050" dirty="0"/>
          </a:p>
        </p:txBody>
      </p:sp>
      <p:sp>
        <p:nvSpPr>
          <p:cNvPr id="19" name="rótulo KDD"/>
          <p:cNvSpPr txBox="1"/>
          <p:nvPr/>
        </p:nvSpPr>
        <p:spPr>
          <a:xfrm>
            <a:off x="457200" y="3040380"/>
            <a:ext cx="11430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KDD</a:t>
            </a:r>
            <a:endParaRPr lang="en-US" sz="1100" dirty="0"/>
          </a:p>
        </p:txBody>
      </p:sp>
      <p:sp>
        <p:nvSpPr>
          <p:cNvPr id="20" name="barra KDD"/>
          <p:cNvSpPr/>
          <p:nvPr/>
        </p:nvSpPr>
        <p:spPr>
          <a:xfrm>
            <a:off x="1691640" y="3067812"/>
            <a:ext cx="2428098" cy="196596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21" name="valor KDD"/>
          <p:cNvSpPr txBox="1"/>
          <p:nvPr/>
        </p:nvSpPr>
        <p:spPr>
          <a:xfrm>
            <a:off x="4192890" y="3040380"/>
            <a:ext cx="64008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18,7%</a:t>
            </a:r>
            <a:endParaRPr lang="en-US" sz="1050" dirty="0"/>
          </a:p>
        </p:txBody>
      </p:sp>
      <p:sp>
        <p:nvSpPr>
          <p:cNvPr id="22" name="rótulo ACL"/>
          <p:cNvSpPr txBox="1"/>
          <p:nvPr/>
        </p:nvSpPr>
        <p:spPr>
          <a:xfrm>
            <a:off x="457200" y="3355848"/>
            <a:ext cx="11430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ACL</a:t>
            </a:r>
            <a:endParaRPr lang="en-US" sz="1100" dirty="0"/>
          </a:p>
        </p:txBody>
      </p:sp>
      <p:sp>
        <p:nvSpPr>
          <p:cNvPr id="23" name="barra ACL"/>
          <p:cNvSpPr/>
          <p:nvPr/>
        </p:nvSpPr>
        <p:spPr>
          <a:xfrm>
            <a:off x="1691640" y="3383280"/>
            <a:ext cx="2454067" cy="196596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24" name="valor ACL"/>
          <p:cNvSpPr txBox="1"/>
          <p:nvPr/>
        </p:nvSpPr>
        <p:spPr>
          <a:xfrm>
            <a:off x="4218859" y="3355848"/>
            <a:ext cx="64008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18,9%</a:t>
            </a:r>
            <a:endParaRPr lang="en-US" sz="1050" dirty="0"/>
          </a:p>
        </p:txBody>
      </p:sp>
      <p:sp>
        <p:nvSpPr>
          <p:cNvPr id="25" name="rótulo The Web Conf."/>
          <p:cNvSpPr txBox="1"/>
          <p:nvPr/>
        </p:nvSpPr>
        <p:spPr>
          <a:xfrm>
            <a:off x="457200" y="3671316"/>
            <a:ext cx="11430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The Web Conf.</a:t>
            </a:r>
            <a:endParaRPr lang="en-US" sz="1100" dirty="0"/>
          </a:p>
        </p:txBody>
      </p:sp>
      <p:sp>
        <p:nvSpPr>
          <p:cNvPr id="26" name="barra The Web Conf."/>
          <p:cNvSpPr/>
          <p:nvPr/>
        </p:nvSpPr>
        <p:spPr>
          <a:xfrm>
            <a:off x="1691640" y="3698748"/>
            <a:ext cx="2609880" cy="196596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27" name="valor The Web Conf."/>
          <p:cNvSpPr txBox="1"/>
          <p:nvPr/>
        </p:nvSpPr>
        <p:spPr>
          <a:xfrm>
            <a:off x="4374672" y="3671316"/>
            <a:ext cx="64008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20,1%</a:t>
            </a:r>
            <a:endParaRPr lang="en-US" sz="1050" dirty="0"/>
          </a:p>
        </p:txBody>
      </p:sp>
      <p:sp>
        <p:nvSpPr>
          <p:cNvPr id="28" name="rótulo EACL"/>
          <p:cNvSpPr txBox="1"/>
          <p:nvPr/>
        </p:nvSpPr>
        <p:spPr>
          <a:xfrm>
            <a:off x="457200" y="3986784"/>
            <a:ext cx="11430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EACL</a:t>
            </a:r>
            <a:endParaRPr lang="en-US" sz="1100" dirty="0"/>
          </a:p>
        </p:txBody>
      </p:sp>
      <p:sp>
        <p:nvSpPr>
          <p:cNvPr id="29" name="barra EACL"/>
          <p:cNvSpPr/>
          <p:nvPr/>
        </p:nvSpPr>
        <p:spPr>
          <a:xfrm>
            <a:off x="1691640" y="4014216"/>
            <a:ext cx="2622865" cy="196596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30" name="valor EACL"/>
          <p:cNvSpPr txBox="1"/>
          <p:nvPr/>
        </p:nvSpPr>
        <p:spPr>
          <a:xfrm>
            <a:off x="4387657" y="3986784"/>
            <a:ext cx="64008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20,2%</a:t>
            </a:r>
            <a:endParaRPr lang="en-US" sz="1050" dirty="0"/>
          </a:p>
        </p:txBody>
      </p:sp>
      <p:sp>
        <p:nvSpPr>
          <p:cNvPr id="31" name="rótulo EMNLP"/>
          <p:cNvSpPr txBox="1"/>
          <p:nvPr/>
        </p:nvSpPr>
        <p:spPr>
          <a:xfrm>
            <a:off x="457200" y="4302252"/>
            <a:ext cx="11430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EMNLP</a:t>
            </a:r>
            <a:endParaRPr lang="en-US" sz="1100" dirty="0"/>
          </a:p>
        </p:txBody>
      </p:sp>
      <p:sp>
        <p:nvSpPr>
          <p:cNvPr id="32" name="barra EMNLP"/>
          <p:cNvSpPr/>
          <p:nvPr/>
        </p:nvSpPr>
        <p:spPr>
          <a:xfrm>
            <a:off x="1691640" y="4329684"/>
            <a:ext cx="2882555" cy="196596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33" name="valor EMNLP"/>
          <p:cNvSpPr txBox="1"/>
          <p:nvPr/>
        </p:nvSpPr>
        <p:spPr>
          <a:xfrm>
            <a:off x="4647347" y="4302252"/>
            <a:ext cx="64008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22,2%</a:t>
            </a:r>
            <a:endParaRPr lang="en-US" sz="1050" dirty="0"/>
          </a:p>
        </p:txBody>
      </p:sp>
      <p:sp>
        <p:nvSpPr>
          <p:cNvPr id="34" name="eixo"/>
          <p:cNvSpPr/>
          <p:nvPr/>
        </p:nvSpPr>
        <p:spPr>
          <a:xfrm>
            <a:off x="1691640" y="1417320"/>
            <a:ext cx="0" cy="3172968"/>
          </a:xfrm>
          <a:prstGeom prst="line">
            <a:avLst/>
          </a:prstGeom>
          <a:noFill/>
          <a:ln w="9525">
            <a:solidFill>
              <a:srgbClr val="B8C0CE"/>
            </a:solidFill>
            <a:prstDash val="solid"/>
          </a:ln>
        </p:spPr>
      </p:sp>
      <p:sp>
        <p:nvSpPr>
          <p:cNvPr id="35" name="cartão de leitura"/>
          <p:cNvSpPr/>
          <p:nvPr/>
        </p:nvSpPr>
        <p:spPr>
          <a:xfrm>
            <a:off x="5897880" y="1143000"/>
            <a:ext cx="2788920" cy="3383280"/>
          </a:xfrm>
          <a:prstGeom prst="roundRect">
            <a:avLst>
              <a:gd name="adj" fmla="val 3279"/>
            </a:avLst>
          </a:prstGeom>
          <a:solidFill>
            <a:schemeClr val="bg1"/>
          </a:solidFill>
          <a:ln w="9525">
            <a:solidFill>
              <a:srgbClr val="DDE2EA"/>
            </a:solidFill>
            <a:prstDash val="solid"/>
          </a:ln>
        </p:spPr>
      </p:sp>
      <p:sp>
        <p:nvSpPr>
          <p:cNvPr id="36" name="destaque IJCAI"/>
          <p:cNvSpPr txBox="1"/>
          <p:nvPr/>
        </p:nvSpPr>
        <p:spPr>
          <a:xfrm>
            <a:off x="6126480" y="13258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</a:rPr>
              <a:t>13,6%</a:t>
            </a:r>
            <a:endParaRPr lang="en-US" sz="4400" dirty="0"/>
          </a:p>
        </p:txBody>
      </p:sp>
      <p:sp>
        <p:nvSpPr>
          <p:cNvPr id="37" name="texto IJCAI"/>
          <p:cNvSpPr txBox="1"/>
          <p:nvPr/>
        </p:nvSpPr>
        <p:spPr>
          <a:xfrm>
            <a:off x="6126480" y="20574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foi a taxa de aceite da IJCAI 2026, a menor entre as 33 venues com números públicos.</a:t>
            </a:r>
            <a:endParaRPr lang="en-US" sz="1250" dirty="0"/>
          </a:p>
        </p:txBody>
      </p:sp>
      <p:sp>
        <p:nvSpPr>
          <p:cNvPr id="38" name="texto série histórica"/>
          <p:cNvSpPr txBox="1"/>
          <p:nvPr/>
        </p:nvSpPr>
        <p:spPr>
          <a:xfrm>
            <a:off x="6126480" y="301752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No painel, a série histórica mostra submissões e aceite por edição, com tabela e a fonte de cada número.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Escala θ: a dificuldade da venue, à moda da psicometria</a:t>
            </a:r>
            <a:endParaRPr lang="en-US" sz="2800" dirty="0"/>
          </a:p>
        </p:txBody>
      </p:sp>
      <p:sp>
        <p:nvSpPr>
          <p:cNvPr id="3" name="Escala θ no painel moldura"/>
          <p:cNvSpPr/>
          <p:nvPr/>
        </p:nvSpPr>
        <p:spPr>
          <a:xfrm>
            <a:off x="457200" y="1051560"/>
            <a:ext cx="8229600" cy="2644488"/>
          </a:xfrm>
          <a:prstGeom prst="roundRect">
            <a:avLst>
              <a:gd name="adj" fmla="val 2766"/>
            </a:avLst>
          </a:prstGeom>
          <a:solidFill>
            <a:srgbClr val="0E121A"/>
          </a:solidFill>
          <a:ln w="9525">
            <a:solidFill>
              <a:srgbClr val="262E3D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</p:sp>
      <p:pic>
        <p:nvPicPr>
          <p:cNvPr id="4" name="Escala θ no painel" descr="Escala θ no paine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" y="1124712"/>
            <a:ext cx="8083296" cy="2498184"/>
          </a:xfrm>
          <a:prstGeom prst="rect">
            <a:avLst/>
          </a:prstGeom>
        </p:spPr>
      </p:pic>
      <p:sp>
        <p:nvSpPr>
          <p:cNvPr id="5" name="fórmula fundo"/>
          <p:cNvSpPr/>
          <p:nvPr/>
        </p:nvSpPr>
        <p:spPr>
          <a:xfrm>
            <a:off x="457200" y="3878928"/>
            <a:ext cx="2651760" cy="713232"/>
          </a:xfrm>
          <a:prstGeom prst="roundRect">
            <a:avLst>
              <a:gd name="adj" fmla="val 10256"/>
            </a:avLst>
          </a:prstGeom>
          <a:solidFill>
            <a:schemeClr val="accent1"/>
          </a:solidFill>
          <a:ln/>
        </p:spPr>
      </p:sp>
      <p:sp>
        <p:nvSpPr>
          <p:cNvPr id="6" name="fórmula"/>
          <p:cNvSpPr txBox="1"/>
          <p:nvPr/>
        </p:nvSpPr>
        <p:spPr>
          <a:xfrm>
            <a:off x="457200" y="3878928"/>
            <a:ext cx="2651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b = ln((1 − p) / p)</a:t>
            </a:r>
            <a:endParaRPr lang="en-US" sz="1800" dirty="0"/>
          </a:p>
        </p:txBody>
      </p:sp>
      <p:sp>
        <p:nvSpPr>
          <p:cNvPr id="7" name="explicação θ"/>
          <p:cNvSpPr txBox="1"/>
          <p:nvPr/>
        </p:nvSpPr>
        <p:spPr>
          <a:xfrm>
            <a:off x="3337560" y="3860640"/>
            <a:ext cx="5349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Num modelo de Rasch, um artigo médio (θ = 0) é aceito com a taxa p da última edição. Isso dá a dificuldade b. Arraste θ para ver a chance mudar, e compare todas as venues na mesma régua.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Regras, logística e plano B</a:t>
            </a:r>
            <a:endParaRPr lang="en-US" sz="2800" dirty="0"/>
          </a:p>
        </p:txBody>
      </p:sp>
      <p:sp>
        <p:nvSpPr>
          <p:cNvPr id="3" name="Regras de submissão e logística moldura"/>
          <p:cNvSpPr/>
          <p:nvPr/>
        </p:nvSpPr>
        <p:spPr>
          <a:xfrm>
            <a:off x="457200" y="1097280"/>
            <a:ext cx="5577840" cy="2382819"/>
          </a:xfrm>
          <a:prstGeom prst="roundRect">
            <a:avLst>
              <a:gd name="adj" fmla="val 3070"/>
            </a:avLst>
          </a:prstGeom>
          <a:solidFill>
            <a:srgbClr val="0E121A"/>
          </a:solidFill>
          <a:ln w="9525">
            <a:solidFill>
              <a:srgbClr val="262E3D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</p:sp>
      <p:pic>
        <p:nvPicPr>
          <p:cNvPr id="4" name="Regras de submissão e logística" descr="Regras de submissão e logístic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" y="1170432"/>
            <a:ext cx="5431536" cy="2236515"/>
          </a:xfrm>
          <a:prstGeom prst="rect">
            <a:avLst/>
          </a:prstGeom>
        </p:spPr>
      </p:pic>
      <p:sp>
        <p:nvSpPr>
          <p:cNvPr id="5" name="Plano B após rejeição moldura"/>
          <p:cNvSpPr/>
          <p:nvPr/>
        </p:nvSpPr>
        <p:spPr>
          <a:xfrm>
            <a:off x="6263640" y="1097280"/>
            <a:ext cx="2423160" cy="2068095"/>
          </a:xfrm>
          <a:prstGeom prst="roundRect">
            <a:avLst>
              <a:gd name="adj" fmla="val 3537"/>
            </a:avLst>
          </a:prstGeom>
          <a:solidFill>
            <a:srgbClr val="0E121A"/>
          </a:solidFill>
          <a:ln w="9525">
            <a:solidFill>
              <a:srgbClr val="262E3D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</p:sp>
      <p:pic>
        <p:nvPicPr>
          <p:cNvPr id="6" name="Plano B após rejeição" descr="Plano B após rejeiçã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792" y="1170432"/>
            <a:ext cx="2276856" cy="1921791"/>
          </a:xfrm>
          <a:prstGeom prst="rect">
            <a:avLst/>
          </a:prstGeom>
        </p:spPr>
      </p:pic>
      <p:sp>
        <p:nvSpPr>
          <p:cNvPr id="7" name="coluna Regras"/>
          <p:cNvSpPr txBox="1"/>
          <p:nvPr/>
        </p:nvSpPr>
        <p:spPr>
          <a:xfrm>
            <a:off x="457200" y="3767328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Regras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Páginas, template, anonimato, rebuttal, revisão recíproca e anais</a:t>
            </a:r>
            <a:endParaRPr lang="en-US" sz="1300" dirty="0"/>
          </a:p>
        </p:txBody>
      </p:sp>
      <p:sp>
        <p:nvSpPr>
          <p:cNvPr id="8" name="coluna Logística"/>
          <p:cNvSpPr txBox="1"/>
          <p:nvPr/>
        </p:nvSpPr>
        <p:spPr>
          <a:xfrm>
            <a:off x="3246120" y="3767328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Logística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Fuso, distância de São Paulo, visto com passaporte brasileiro e sedes anteriores</a:t>
            </a:r>
            <a:endParaRPr lang="en-US" sz="1300" dirty="0"/>
          </a:p>
        </p:txBody>
      </p:sp>
      <p:sp>
        <p:nvSpPr>
          <p:cNvPr id="9" name="coluna Plano B"/>
          <p:cNvSpPr txBox="1"/>
          <p:nvPr/>
        </p:nvSpPr>
        <p:spPr>
          <a:xfrm>
            <a:off x="6035040" y="3767328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Plano B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Próximas venues abertas depois da notificação, se vier uma rejeição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Seu espaço de trabalho, também no celular</a:t>
            </a:r>
            <a:endParaRPr lang="en-US" sz="2800" dirty="0"/>
          </a:p>
        </p:txBody>
      </p:sp>
      <p:sp>
        <p:nvSpPr>
          <p:cNvPr id="3" name="Checklist e notas moldura"/>
          <p:cNvSpPr/>
          <p:nvPr/>
        </p:nvSpPr>
        <p:spPr>
          <a:xfrm>
            <a:off x="457200" y="1097280"/>
            <a:ext cx="4012575" cy="1920240"/>
          </a:xfrm>
          <a:prstGeom prst="roundRect">
            <a:avLst>
              <a:gd name="adj" fmla="val 3810"/>
            </a:avLst>
          </a:prstGeom>
          <a:solidFill>
            <a:srgbClr val="0E121A"/>
          </a:solidFill>
          <a:ln w="9525">
            <a:solidFill>
              <a:srgbClr val="262E3D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</p:sp>
      <p:pic>
        <p:nvPicPr>
          <p:cNvPr id="4" name="Checklist e notas" descr="Checklist e nota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" y="1170432"/>
            <a:ext cx="3866271" cy="1773936"/>
          </a:xfrm>
          <a:prstGeom prst="rect">
            <a:avLst/>
          </a:prstGeom>
        </p:spPr>
      </p:pic>
      <p:sp>
        <p:nvSpPr>
          <p:cNvPr id="5" name="ícone 1 fundo"/>
          <p:cNvSpPr/>
          <p:nvPr/>
        </p:nvSpPr>
        <p:spPr>
          <a:xfrm>
            <a:off x="457200" y="329184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ícone 1" descr="Checklist de submissã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" y="3392424"/>
            <a:ext cx="219456" cy="219456"/>
          </a:xfrm>
          <a:prstGeom prst="rect">
            <a:avLst/>
          </a:prstGeom>
        </p:spPr>
      </p:pic>
      <p:sp>
        <p:nvSpPr>
          <p:cNvPr id="7" name="item 1"/>
          <p:cNvSpPr txBox="1"/>
          <p:nvPr/>
        </p:nvSpPr>
        <p:spPr>
          <a:xfrm>
            <a:off x="1024128" y="3255264"/>
            <a:ext cx="52852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Checklist de submissão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Template, anonimização, suplementar, conflitos e revisores recíprocos</a:t>
            </a:r>
            <a:endParaRPr lang="en-US" sz="1400" dirty="0"/>
          </a:p>
        </p:txBody>
      </p:sp>
      <p:sp>
        <p:nvSpPr>
          <p:cNvPr id="8" name="ícone 2 fundo"/>
          <p:cNvSpPr/>
          <p:nvPr/>
        </p:nvSpPr>
        <p:spPr>
          <a:xfrm>
            <a:off x="457200" y="402336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ícone 2" descr="Notas por conferênci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" y="4123944"/>
            <a:ext cx="219456" cy="219456"/>
          </a:xfrm>
          <a:prstGeom prst="rect">
            <a:avLst/>
          </a:prstGeom>
        </p:spPr>
      </p:pic>
      <p:sp>
        <p:nvSpPr>
          <p:cNvPr id="10" name="item 2"/>
          <p:cNvSpPr txBox="1"/>
          <p:nvPr/>
        </p:nvSpPr>
        <p:spPr>
          <a:xfrm>
            <a:off x="1024128" y="3986784"/>
            <a:ext cx="52852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Notas por conferência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Salvas no navegador, sem conta nem servidor</a:t>
            </a:r>
            <a:endParaRPr lang="en-US" sz="1400" dirty="0"/>
          </a:p>
        </p:txBody>
      </p:sp>
      <p:sp>
        <p:nvSpPr>
          <p:cNvPr id="11" name="Painel no celular moldura"/>
          <p:cNvSpPr/>
          <p:nvPr/>
        </p:nvSpPr>
        <p:spPr>
          <a:xfrm>
            <a:off x="6844002" y="914400"/>
            <a:ext cx="1811075" cy="3749040"/>
          </a:xfrm>
          <a:prstGeom prst="roundRect">
            <a:avLst>
              <a:gd name="adj" fmla="val 4039"/>
            </a:avLst>
          </a:prstGeom>
          <a:solidFill>
            <a:srgbClr val="0E121A"/>
          </a:solidFill>
          <a:ln w="9525">
            <a:solidFill>
              <a:srgbClr val="262E3D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</p:sp>
      <p:pic>
        <p:nvPicPr>
          <p:cNvPr id="12" name="Painel no celular" descr="Painel no celula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7154" y="987552"/>
            <a:ext cx="1664771" cy="360273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Por dentro: simples de manter e de contribuir</a:t>
            </a:r>
            <a:endParaRPr lang="en-US" sz="2800" dirty="0"/>
          </a:p>
        </p:txBody>
      </p:sp>
      <p:sp>
        <p:nvSpPr>
          <p:cNvPr id="3" name="etapa 1"/>
          <p:cNvSpPr/>
          <p:nvPr/>
        </p:nvSpPr>
        <p:spPr>
          <a:xfrm>
            <a:off x="457200" y="1325880"/>
            <a:ext cx="1828800" cy="1417320"/>
          </a:xfrm>
          <a:prstGeom prst="roundRect">
            <a:avLst>
              <a:gd name="adj" fmla="val 6452"/>
            </a:avLst>
          </a:prstGeom>
          <a:solidFill>
            <a:schemeClr val="bg1"/>
          </a:solidFill>
          <a:ln w="9525">
            <a:solidFill>
              <a:srgbClr val="DDE2EA"/>
            </a:solidFill>
            <a:prstDash val="solid"/>
          </a:ln>
        </p:spPr>
      </p:sp>
      <p:sp>
        <p:nvSpPr>
          <p:cNvPr id="4" name="etapa 1 texto"/>
          <p:cNvSpPr txBox="1"/>
          <p:nvPr/>
        </p:nvSpPr>
        <p:spPr>
          <a:xfrm>
            <a:off x="594360" y="1417320"/>
            <a:ext cx="1554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conferences.js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prazos de cada edição, com status</a:t>
            </a:r>
            <a:endParaRPr lang="en-US" sz="1300" dirty="0"/>
          </a:p>
        </p:txBody>
      </p:sp>
      <p:pic>
        <p:nvPicPr>
          <p:cNvPr id="5" name="seta 1" descr="set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1720" y="1892808"/>
            <a:ext cx="237744" cy="237744"/>
          </a:xfrm>
          <a:prstGeom prst="rect">
            <a:avLst/>
          </a:prstGeom>
        </p:spPr>
      </p:pic>
      <p:sp>
        <p:nvSpPr>
          <p:cNvPr id="6" name="etapa 2"/>
          <p:cNvSpPr/>
          <p:nvPr/>
        </p:nvSpPr>
        <p:spPr>
          <a:xfrm>
            <a:off x="2606040" y="1325880"/>
            <a:ext cx="1828800" cy="1417320"/>
          </a:xfrm>
          <a:prstGeom prst="roundRect">
            <a:avLst>
              <a:gd name="adj" fmla="val 6452"/>
            </a:avLst>
          </a:prstGeom>
          <a:solidFill>
            <a:schemeClr val="bg1"/>
          </a:solidFill>
          <a:ln w="9525">
            <a:solidFill>
              <a:srgbClr val="DDE2EA"/>
            </a:solidFill>
            <a:prstDash val="solid"/>
          </a:ln>
        </p:spPr>
      </p:sp>
      <p:sp>
        <p:nvSpPr>
          <p:cNvPr id="7" name="etapa 2 texto"/>
          <p:cNvSpPr txBox="1"/>
          <p:nvPr/>
        </p:nvSpPr>
        <p:spPr>
          <a:xfrm>
            <a:off x="2743200" y="1417320"/>
            <a:ext cx="1554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venues.js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histórico, trilhas, regras e fontes</a:t>
            </a:r>
            <a:endParaRPr lang="en-US" sz="1300" dirty="0"/>
          </a:p>
        </p:txBody>
      </p:sp>
      <p:pic>
        <p:nvPicPr>
          <p:cNvPr id="8" name="seta 2" descr="set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1892808"/>
            <a:ext cx="237744" cy="237744"/>
          </a:xfrm>
          <a:prstGeom prst="rect">
            <a:avLst/>
          </a:prstGeom>
        </p:spPr>
      </p:pic>
      <p:sp>
        <p:nvSpPr>
          <p:cNvPr id="9" name="etapa 3"/>
          <p:cNvSpPr/>
          <p:nvPr/>
        </p:nvSpPr>
        <p:spPr>
          <a:xfrm>
            <a:off x="4754880" y="1325880"/>
            <a:ext cx="1828800" cy="1417320"/>
          </a:xfrm>
          <a:prstGeom prst="roundRect">
            <a:avLst>
              <a:gd name="adj" fmla="val 6452"/>
            </a:avLst>
          </a:prstGeom>
          <a:solidFill>
            <a:schemeClr val="bg1"/>
          </a:solidFill>
          <a:ln w="9525">
            <a:solidFill>
              <a:srgbClr val="DDE2EA"/>
            </a:solidFill>
            <a:prstDash val="solid"/>
          </a:ln>
        </p:spPr>
      </p:sp>
      <p:sp>
        <p:nvSpPr>
          <p:cNvPr id="10" name="etapa 3 texto"/>
          <p:cNvSpPr txBox="1"/>
          <p:nvPr/>
        </p:nvSpPr>
        <p:spPr>
          <a:xfrm>
            <a:off x="4892040" y="1417320"/>
            <a:ext cx="1554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app.js + dashboard.js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lista, painéis e gráficos em JS puro</a:t>
            </a:r>
            <a:endParaRPr lang="en-US" sz="1300" dirty="0"/>
          </a:p>
        </p:txBody>
      </p:sp>
      <p:pic>
        <p:nvPicPr>
          <p:cNvPr id="11" name="seta 3" descr="set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892808"/>
            <a:ext cx="237744" cy="237744"/>
          </a:xfrm>
          <a:prstGeom prst="rect">
            <a:avLst/>
          </a:prstGeom>
        </p:spPr>
      </p:pic>
      <p:sp>
        <p:nvSpPr>
          <p:cNvPr id="12" name="etapa 4"/>
          <p:cNvSpPr/>
          <p:nvPr/>
        </p:nvSpPr>
        <p:spPr>
          <a:xfrm>
            <a:off x="6903720" y="1325880"/>
            <a:ext cx="1828800" cy="1417320"/>
          </a:xfrm>
          <a:prstGeom prst="roundRect">
            <a:avLst>
              <a:gd name="adj" fmla="val 6452"/>
            </a:avLst>
          </a:prstGeom>
          <a:solidFill>
            <a:schemeClr val="accent1"/>
          </a:solidFill>
          <a:ln w="9525">
            <a:solidFill>
              <a:srgbClr val="1F4FD1"/>
            </a:solidFill>
            <a:prstDash val="solid"/>
          </a:ln>
        </p:spPr>
      </p:sp>
      <p:sp>
        <p:nvSpPr>
          <p:cNvPr id="13" name="etapa 4 texto"/>
          <p:cNvSpPr txBox="1"/>
          <p:nvPr/>
        </p:nvSpPr>
        <p:spPr>
          <a:xfrm>
            <a:off x="7040880" y="1417320"/>
            <a:ext cx="1554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GitHub Pages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publicado direto do branch main</a:t>
            </a:r>
            <a:endParaRPr lang="en-US" sz="1300" dirty="0"/>
          </a:p>
        </p:txBody>
      </p:sp>
      <p:sp>
        <p:nvSpPr>
          <p:cNvPr id="14" name="ícone 1 fundo"/>
          <p:cNvSpPr/>
          <p:nvPr/>
        </p:nvSpPr>
        <p:spPr>
          <a:xfrm>
            <a:off x="457200" y="31546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ícone 1" descr="Atualizar um prazo é editar uma linh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" y="3255264"/>
            <a:ext cx="219456" cy="219456"/>
          </a:xfrm>
          <a:prstGeom prst="rect">
            <a:avLst/>
          </a:prstGeom>
        </p:spPr>
      </p:pic>
      <p:sp>
        <p:nvSpPr>
          <p:cNvPr id="16" name="item 1"/>
          <p:cNvSpPr txBox="1"/>
          <p:nvPr/>
        </p:nvSpPr>
        <p:spPr>
          <a:xfrm>
            <a:off x="1024128" y="3118104"/>
            <a:ext cx="7662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Atualizar um prazo é editar uma linha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Rótulo, data, hora, fuso e status: oficial, preliminar ou estimado</a:t>
            </a:r>
            <a:endParaRPr lang="en-US" sz="1400" dirty="0"/>
          </a:p>
        </p:txBody>
      </p:sp>
      <p:sp>
        <p:nvSpPr>
          <p:cNvPr id="17" name="ícone 2 fundo"/>
          <p:cNvSpPr/>
          <p:nvPr/>
        </p:nvSpPr>
        <p:spPr>
          <a:xfrm>
            <a:off x="457200" y="38862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ícone 2" descr="Sem build, sem dependência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" y="3986784"/>
            <a:ext cx="219456" cy="219456"/>
          </a:xfrm>
          <a:prstGeom prst="rect">
            <a:avLst/>
          </a:prstGeom>
        </p:spPr>
      </p:pic>
      <p:sp>
        <p:nvSpPr>
          <p:cNvPr id="19" name="item 2"/>
          <p:cNvSpPr txBox="1"/>
          <p:nvPr/>
        </p:nvSpPr>
        <p:spPr>
          <a:xfrm>
            <a:off x="1024128" y="3849624"/>
            <a:ext cx="7662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Sem build, sem dependências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HTML, CSS e JavaScript puros; roda com python3 -m http.server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394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Experimente o Radar θ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423160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manuelfjr.github.io/radar-conferencias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Aberto, gratuito e sem cadastro. Sugestões e correções de prazos são bem-vindas pelo GitHub.</a:t>
            </a:r>
            <a:endParaRPr lang="en-US" sz="1600" dirty="0"/>
          </a:p>
        </p:txBody>
      </p:sp>
      <p:sp>
        <p:nvSpPr>
          <p:cNvPr id="4" name="QR fundo"/>
          <p:cNvSpPr/>
          <p:nvPr/>
        </p:nvSpPr>
        <p:spPr>
          <a:xfrm>
            <a:off x="6172200" y="1234440"/>
            <a:ext cx="237744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/>
        </p:spPr>
      </p:sp>
      <p:pic>
        <p:nvPicPr>
          <p:cNvPr id="5" name="QR code do site" descr="QR code para manuelfjr.github.io/radar-conferencia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371600"/>
            <a:ext cx="2103120" cy="2103120"/>
          </a:xfrm>
          <a:prstGeom prst="rect">
            <a:avLst/>
          </a:prstGeom>
        </p:spPr>
      </p:pic>
      <p:sp>
        <p:nvSpPr>
          <p:cNvPr id="6" name="legenda QR"/>
          <p:cNvSpPr txBox="1"/>
          <p:nvPr/>
        </p:nvSpPr>
        <p:spPr>
          <a:xfrm>
            <a:off x="6172200" y="37033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Aponte a câmera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adar Theta">
  <a:themeElements>
    <a:clrScheme name="Radar Theta">
      <a:dk1>
        <a:srgbClr val="141A26"/>
      </a:dk1>
      <a:lt1>
        <a:srgbClr val="FFFFFF"/>
      </a:lt1>
      <a:dk2>
        <a:srgbClr val="0E121A"/>
      </a:dk2>
      <a:lt2>
        <a:srgbClr val="F2F4F7"/>
      </a:lt2>
      <a:accent1>
        <a:srgbClr val="1F4FD1"/>
      </a:accent1>
      <a:accent2>
        <a:srgbClr val="7D9BFF"/>
      </a:accent2>
      <a:accent3>
        <a:srgbClr val="C2361F"/>
      </a:accent3>
      <a:accent4>
        <a:srgbClr val="1E7A55"/>
      </a:accent4>
      <a:accent5>
        <a:srgbClr val="A86A00"/>
      </a:accent5>
      <a:accent6>
        <a:srgbClr val="5B6578"/>
      </a:accent6>
      <a:hlink>
        <a:srgbClr val="1F4FD1"/>
      </a:hlink>
      <a:folHlink>
        <a:srgbClr val="5B6578"/>
      </a:folHlink>
    </a:clrScheme>
    <a:fontScheme name="Radar Theta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Radar θ de Conferências</dc:title>
  <dc:subject>PptxGenJS Presentation</dc:subject>
  <dc:creator>Radar θ de Conferências</dc:creator>
  <cp:lastModifiedBy>Radar θ de Conferências</cp:lastModifiedBy>
  <cp:revision>1</cp:revision>
  <dcterms:created xsi:type="dcterms:W3CDTF">2026-10-02T17:12:09Z</dcterms:created>
  <dcterms:modified xsi:type="dcterms:W3CDTF">2026-10-02T17:12:09Z</dcterms:modified>
</cp:coreProperties>
</file>